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9" r:id="rId3"/>
    <p:sldId id="260" r:id="rId4"/>
    <p:sldId id="261" r:id="rId5"/>
    <p:sldId id="262" r:id="rId6"/>
    <p:sldId id="267" r:id="rId7"/>
    <p:sldId id="256" r:id="rId9"/>
    <p:sldId id="257" r:id="rId10"/>
    <p:sldId id="258" r:id="rId11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7" autoAdjust="0"/>
    <p:restoredTop sz="94660"/>
  </p:normalViewPr>
  <p:slideViewPr>
    <p:cSldViewPr snapToGrid="0">
      <p:cViewPr varScale="1">
        <p:scale>
          <a:sx n="93" d="100"/>
          <a:sy n="93" d="100"/>
        </p:scale>
        <p:origin x="10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7A2E7-E98F-43D8-AE4D-D4B42CEA116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B4976-4B09-4D6C-AA96-A2327EAF567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005" y="1421843"/>
            <a:ext cx="9215920" cy="5057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005" y="221693"/>
            <a:ext cx="5924550" cy="12001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651" y="569269"/>
            <a:ext cx="11318697" cy="5529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805" y="612968"/>
            <a:ext cx="11421438" cy="531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71" y="595900"/>
            <a:ext cx="11920458" cy="5503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7375" y="969010"/>
            <a:ext cx="3152775" cy="45624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285" y="509270"/>
            <a:ext cx="3181350" cy="25622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4805" y="509270"/>
            <a:ext cx="3152775" cy="2552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0035" y="3429000"/>
            <a:ext cx="3267075" cy="25717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142740" y="3429000"/>
            <a:ext cx="3585210" cy="2953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>
                <a:sym typeface="+mn-ea"/>
              </a:rPr>
              <a:t>As we described them, both </a:t>
            </a:r>
            <a:r>
              <a:rPr lang="zh-CN" altLang="en-US" sz="1400" b="1">
                <a:solidFill>
                  <a:schemeClr val="accent1"/>
                </a:solidFill>
                <a:sym typeface="+mn-ea"/>
              </a:rPr>
              <a:t>SCAN and C-SCAN </a:t>
            </a:r>
            <a:r>
              <a:rPr lang="zh-CN" altLang="en-US" sz="1400">
                <a:sym typeface="+mn-ea"/>
              </a:rPr>
              <a:t>move the disk arm across the</a:t>
            </a:r>
            <a:r>
              <a:rPr lang="en-US" altLang="zh-CN" sz="1400">
                <a:sym typeface="+mn-ea"/>
              </a:rPr>
              <a:t> </a:t>
            </a:r>
            <a:r>
              <a:rPr lang="zh-CN" altLang="en-US" sz="1400">
                <a:sym typeface="+mn-ea"/>
              </a:rPr>
              <a:t>full width of the disk. In practice, neither algorithm is often implemented this</a:t>
            </a:r>
            <a:r>
              <a:rPr lang="en-US" altLang="zh-CN" sz="1400">
                <a:sym typeface="+mn-ea"/>
              </a:rPr>
              <a:t> </a:t>
            </a:r>
            <a:r>
              <a:rPr lang="zh-CN" altLang="en-US" sz="1400">
                <a:sym typeface="+mn-ea"/>
              </a:rPr>
              <a:t>way. More</a:t>
            </a:r>
            <a:r>
              <a:rPr lang="en-US" altLang="zh-CN" sz="1400">
                <a:sym typeface="+mn-ea"/>
              </a:rPr>
              <a:t> </a:t>
            </a:r>
            <a:r>
              <a:rPr lang="zh-CN" altLang="en-US" sz="1400">
                <a:sym typeface="+mn-ea"/>
              </a:rPr>
              <a:t>commonly, </a:t>
            </a:r>
            <a:r>
              <a:rPr lang="zh-CN" altLang="en-US" sz="1400" b="1">
                <a:solidFill>
                  <a:srgbClr val="C00000"/>
                </a:solidFill>
                <a:sym typeface="+mn-ea"/>
              </a:rPr>
              <a:t>the arm goes only as far as the final request in each</a:t>
            </a:r>
            <a:r>
              <a:rPr lang="en-US" altLang="zh-CN" sz="1400" b="1">
                <a:solidFill>
                  <a:srgbClr val="C00000"/>
                </a:solidFill>
                <a:sym typeface="+mn-ea"/>
              </a:rPr>
              <a:t> </a:t>
            </a:r>
            <a:r>
              <a:rPr lang="zh-CN" altLang="en-US" sz="1400" b="1">
                <a:solidFill>
                  <a:srgbClr val="C00000"/>
                </a:solidFill>
                <a:sym typeface="+mn-ea"/>
              </a:rPr>
              <a:t>direction</a:t>
            </a:r>
            <a:r>
              <a:rPr lang="zh-CN" altLang="en-US" sz="1400">
                <a:sym typeface="+mn-ea"/>
              </a:rPr>
              <a:t>. Then, it reverses direction</a:t>
            </a:r>
            <a:r>
              <a:rPr lang="en-US" altLang="zh-CN" sz="1400">
                <a:sym typeface="+mn-ea"/>
              </a:rPr>
              <a:t> </a:t>
            </a:r>
            <a:r>
              <a:rPr lang="zh-CN" altLang="en-US" sz="1400">
                <a:sym typeface="+mn-ea"/>
              </a:rPr>
              <a:t>immediately, without going all the way to</a:t>
            </a:r>
            <a:r>
              <a:rPr lang="en-US" altLang="zh-CN" sz="1400">
                <a:sym typeface="+mn-ea"/>
              </a:rPr>
              <a:t> </a:t>
            </a:r>
            <a:r>
              <a:rPr lang="zh-CN" altLang="en-US" sz="1400">
                <a:sym typeface="+mn-ea"/>
              </a:rPr>
              <a:t>the end of the disk. Versions of SCAN and C-SCAN that follow this pattern are</a:t>
            </a:r>
            <a:r>
              <a:rPr lang="en-US" altLang="zh-CN" sz="1400">
                <a:sym typeface="+mn-ea"/>
              </a:rPr>
              <a:t> </a:t>
            </a:r>
            <a:r>
              <a:rPr lang="zh-CN" altLang="en-US" sz="1400">
                <a:sym typeface="+mn-ea"/>
              </a:rPr>
              <a:t>called </a:t>
            </a:r>
            <a:r>
              <a:rPr lang="zh-CN" altLang="en-US" sz="1400" b="1">
                <a:solidFill>
                  <a:srgbClr val="C00000"/>
                </a:solidFill>
                <a:sym typeface="+mn-ea"/>
              </a:rPr>
              <a:t>LOOK and C-LOOK</a:t>
            </a:r>
            <a:r>
              <a:rPr lang="zh-CN" altLang="en-US" sz="1400">
                <a:sym typeface="+mn-ea"/>
              </a:rPr>
              <a:t> scheduling, because they look for a request before</a:t>
            </a:r>
            <a:r>
              <a:rPr lang="en-US" altLang="zh-CN" sz="1400">
                <a:sym typeface="+mn-ea"/>
              </a:rPr>
              <a:t> </a:t>
            </a:r>
            <a:r>
              <a:rPr lang="zh-CN" altLang="en-US" sz="1600">
                <a:sym typeface="+mn-ea"/>
              </a:rPr>
              <a:t>continuing to move in a given direction (Figure 11.8).</a:t>
            </a:r>
            <a:endParaRPr lang="zh-CN" altLang="en-US" sz="1600"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4"/>
          <a:stretch>
            <a:fillRect/>
          </a:stretch>
        </p:blipFill>
        <p:spPr>
          <a:xfrm rot="16200000">
            <a:off x="5129901" y="-3975539"/>
            <a:ext cx="1932198" cy="1099213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6"/>
          <a:stretch>
            <a:fillRect/>
          </a:stretch>
        </p:blipFill>
        <p:spPr>
          <a:xfrm>
            <a:off x="599931" y="3186952"/>
            <a:ext cx="10992138" cy="311661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40" r="10051" b="4155"/>
          <a:stretch>
            <a:fillRect/>
          </a:stretch>
        </p:blipFill>
        <p:spPr>
          <a:xfrm rot="16200000">
            <a:off x="5330574" y="-3308283"/>
            <a:ext cx="1530849" cy="964743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0" t="12371"/>
          <a:stretch>
            <a:fillRect/>
          </a:stretch>
        </p:blipFill>
        <p:spPr>
          <a:xfrm rot="16200000">
            <a:off x="5071711" y="-721204"/>
            <a:ext cx="2048573" cy="96474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7" t="5443" r="27428"/>
          <a:stretch>
            <a:fillRect/>
          </a:stretch>
        </p:blipFill>
        <p:spPr>
          <a:xfrm rot="16200000">
            <a:off x="4940157" y="-2316827"/>
            <a:ext cx="2126751" cy="860974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3" t="15831" r="59921"/>
          <a:stretch>
            <a:fillRect/>
          </a:stretch>
        </p:blipFill>
        <p:spPr>
          <a:xfrm rot="16200000">
            <a:off x="5295348" y="239861"/>
            <a:ext cx="1276566" cy="864116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GU4MTI2ZWM4YzVmNDAzNmI3NGI2MTBkYmRiZjkzN2E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514</Words>
  <Application>WPS 演示</Application>
  <PresentationFormat>宽屏</PresentationFormat>
  <Paragraphs>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#ZHANG WEIWEN#</dc:creator>
  <cp:lastModifiedBy>weiwen</cp:lastModifiedBy>
  <cp:revision>2</cp:revision>
  <dcterms:created xsi:type="dcterms:W3CDTF">2024-04-29T01:30:00Z</dcterms:created>
  <dcterms:modified xsi:type="dcterms:W3CDTF">2024-05-07T01:18:29Z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587C4598851848B8933208CECD91AF95_12</vt:lpwstr>
  </property>
  <property fmtid="{D5CDD505-2E9C-101B-9397-08002B2CF9AE}" pid="3" name="KSOProductBuildVer">
    <vt:lpwstr>2052-12.1.0.16910</vt:lpwstr>
  </property>
</Properties>
</file>

<file path=docProps/thumbnail.jpeg>
</file>